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78305" autoAdjust="0"/>
  </p:normalViewPr>
  <p:slideViewPr>
    <p:cSldViewPr>
      <p:cViewPr varScale="1">
        <p:scale>
          <a:sx n="92" d="100"/>
          <a:sy n="92" d="100"/>
        </p:scale>
        <p:origin x="-21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D0418-40CF-4BFF-9874-423816A8ECD7}" type="datetimeFigureOut">
              <a:rPr lang="fr-FR" smtClean="0"/>
              <a:t>28/03/2013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4E075-2AFB-408B-B5DE-99217AFCE5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5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Hi folks, </a:t>
            </a:r>
            <a:r>
              <a:rPr lang="fr-FR" dirty="0" err="1" smtClean="0"/>
              <a:t>I’m</a:t>
            </a:r>
            <a:r>
              <a:rPr lang="fr-FR" dirty="0" smtClean="0"/>
              <a:t> </a:t>
            </a:r>
            <a:r>
              <a:rPr lang="fr-FR" dirty="0" err="1" smtClean="0"/>
              <a:t>Patapom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Bomb</a:t>
            </a:r>
            <a:r>
              <a:rPr lang="fr-FR" dirty="0" smtClean="0"/>
              <a:t>! and </a:t>
            </a:r>
            <a:r>
              <a:rPr lang="fr-FR" dirty="0" err="1" smtClean="0"/>
              <a:t>I’m</a:t>
            </a:r>
            <a:r>
              <a:rPr lang="fr-FR" dirty="0" smtClean="0"/>
              <a:t> </a:t>
            </a:r>
            <a:r>
              <a:rPr lang="fr-FR" dirty="0" err="1" smtClean="0"/>
              <a:t>going</a:t>
            </a:r>
            <a:r>
              <a:rPr lang="fr-FR" dirty="0" smtClean="0"/>
              <a:t> to talk about</a:t>
            </a:r>
            <a:r>
              <a:rPr lang="fr-FR" baseline="0" dirty="0" smtClean="0"/>
              <a:t> …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540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Bisous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419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 </a:t>
            </a:r>
            <a:r>
              <a:rPr lang="fr-FR" dirty="0" err="1" smtClean="0"/>
              <a:t>account</a:t>
            </a:r>
            <a:r>
              <a:rPr lang="fr-FR" dirty="0" smtClean="0"/>
              <a:t> for </a:t>
            </a:r>
            <a:r>
              <a:rPr lang="fr-FR" dirty="0" err="1" smtClean="0"/>
              <a:t>rapid</a:t>
            </a:r>
            <a:r>
              <a:rPr lang="fr-FR" dirty="0" smtClean="0"/>
              <a:t> changes in the </a:t>
            </a:r>
            <a:r>
              <a:rPr lang="fr-FR" dirty="0" err="1" smtClean="0"/>
              <a:t>properties</a:t>
            </a:r>
            <a:r>
              <a:rPr lang="fr-FR" dirty="0" smtClean="0"/>
              <a:t> of the medium,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frequently</a:t>
            </a:r>
            <a:r>
              <a:rPr lang="fr-FR" dirty="0" smtClean="0"/>
              <a:t> </a:t>
            </a:r>
            <a:r>
              <a:rPr lang="fr-FR" dirty="0" err="1" smtClean="0"/>
              <a:t>sample</a:t>
            </a:r>
            <a:r>
              <a:rPr lang="fr-FR" dirty="0" smtClean="0"/>
              <a:t> the medium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positions </a:t>
            </a:r>
            <a:r>
              <a:rPr lang="fr-FR" dirty="0" err="1" smtClean="0"/>
              <a:t>along</a:t>
            </a:r>
            <a:r>
              <a:rPr lang="fr-FR" dirty="0" smtClean="0"/>
              <a:t> a ray: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use ray-</a:t>
            </a:r>
            <a:r>
              <a:rPr lang="fr-FR" dirty="0" err="1" smtClean="0"/>
              <a:t>marching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err="1" smtClean="0"/>
              <a:t>Many</a:t>
            </a:r>
            <a:r>
              <a:rPr lang="fr-FR" dirty="0" smtClean="0"/>
              <a:t> of </a:t>
            </a:r>
            <a:r>
              <a:rPr lang="fr-FR" dirty="0" err="1" smtClean="0"/>
              <a:t>you</a:t>
            </a:r>
            <a:r>
              <a:rPr lang="fr-FR" dirty="0" smtClean="0"/>
              <a:t> must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familiar</a:t>
            </a:r>
            <a:r>
              <a:rPr lang="fr-FR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distance </a:t>
            </a:r>
            <a:r>
              <a:rPr lang="fr-FR" baseline="0" dirty="0" err="1" smtClean="0"/>
              <a:t>field</a:t>
            </a:r>
            <a:r>
              <a:rPr lang="fr-FR" baseline="0" dirty="0" smtClean="0"/>
              <a:t> ray-</a:t>
            </a:r>
            <a:r>
              <a:rPr lang="fr-FR" baseline="0" dirty="0" err="1" smtClean="0"/>
              <a:t>marching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exactly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except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incoming</a:t>
            </a:r>
            <a:r>
              <a:rPr lang="fr-FR" baseline="0" dirty="0" smtClean="0"/>
              <a:t> light and medium </a:t>
            </a:r>
            <a:r>
              <a:rPr lang="fr-FR" baseline="0" dirty="0" err="1" smtClean="0"/>
              <a:t>density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rather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than</a:t>
            </a:r>
            <a:r>
              <a:rPr lang="fr-FR" baseline="0" dirty="0" smtClean="0"/>
              <a:t> a distance.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5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represent</a:t>
            </a:r>
            <a:r>
              <a:rPr lang="fr-FR" baseline="0" dirty="0" smtClean="0"/>
              <a:t> the main </a:t>
            </a:r>
            <a:r>
              <a:rPr lang="fr-FR" baseline="0" dirty="0" err="1" smtClean="0"/>
              <a:t>events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present</a:t>
            </a:r>
            <a:r>
              <a:rPr lang="fr-FR" baseline="0" dirty="0" smtClean="0"/>
              <a:t> in a </a:t>
            </a:r>
            <a:r>
              <a:rPr lang="fr-FR" baseline="0" dirty="0" err="1" smtClean="0"/>
              <a:t>participating</a:t>
            </a:r>
            <a:r>
              <a:rPr lang="fr-FR" baseline="0" dirty="0" smtClean="0"/>
              <a:t> medium.</a:t>
            </a:r>
          </a:p>
          <a:p>
            <a:endParaRPr lang="fr-FR" baseline="0" dirty="0" smtClean="0"/>
          </a:p>
          <a:p>
            <a:r>
              <a:rPr lang="fr-FR" baseline="0" dirty="0" smtClean="0"/>
              <a:t>Absorption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responsible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loss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energy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while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scattering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responsible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loss</a:t>
            </a:r>
            <a:r>
              <a:rPr lang="fr-FR" baseline="0" dirty="0" smtClean="0"/>
              <a:t> and gain of </a:t>
            </a:r>
            <a:r>
              <a:rPr lang="fr-FR" baseline="0" dirty="0" err="1" smtClean="0"/>
              <a:t>energy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indeed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photons </a:t>
            </a:r>
            <a:r>
              <a:rPr lang="fr-FR" baseline="0" dirty="0" err="1" smtClean="0"/>
              <a:t>bounce</a:t>
            </a:r>
            <a:r>
              <a:rPr lang="fr-FR" baseline="0" dirty="0" smtClean="0"/>
              <a:t> off the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 direction and are </a:t>
            </a:r>
            <a:r>
              <a:rPr lang="fr-FR" baseline="0" dirty="0" err="1" smtClean="0"/>
              <a:t>lost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viewer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photons </a:t>
            </a:r>
            <a:r>
              <a:rPr lang="fr-FR" baseline="0" dirty="0" err="1" smtClean="0"/>
              <a:t>coming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directions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bounce</a:t>
            </a:r>
            <a:r>
              <a:rPr lang="fr-FR" baseline="0" dirty="0" smtClean="0"/>
              <a:t> back </a:t>
            </a:r>
            <a:r>
              <a:rPr lang="fr-FR" baseline="0" dirty="0" err="1" smtClean="0"/>
              <a:t>into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 direction </a:t>
            </a:r>
            <a:r>
              <a:rPr lang="fr-FR" baseline="0" dirty="0" err="1" smtClean="0"/>
              <a:t>actually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adding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light.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Scattering</a:t>
            </a:r>
            <a:r>
              <a:rPr lang="fr-FR" baseline="0" dirty="0" smtClean="0"/>
              <a:t> and absorption are more or </a:t>
            </a:r>
            <a:r>
              <a:rPr lang="fr-FR" baseline="0" dirty="0" err="1" smtClean="0"/>
              <a:t>less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wavelength-dependent</a:t>
            </a:r>
            <a:r>
              <a:rPr lang="fr-FR" baseline="0" dirty="0" smtClean="0"/>
              <a:t>.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, Rayleigh </a:t>
            </a:r>
            <a:r>
              <a:rPr lang="fr-FR" baseline="0" dirty="0" err="1" smtClean="0"/>
              <a:t>scattering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dependent</a:t>
            </a:r>
            <a:r>
              <a:rPr lang="fr-FR" baseline="0" dirty="0" smtClean="0"/>
              <a:t> on the </a:t>
            </a:r>
            <a:r>
              <a:rPr lang="fr-FR" baseline="0" dirty="0" err="1" smtClean="0"/>
              <a:t>fourth</a:t>
            </a:r>
            <a:r>
              <a:rPr lang="fr-FR" baseline="0" dirty="0" smtClean="0"/>
              <a:t> power of the </a:t>
            </a:r>
            <a:r>
              <a:rPr lang="fr-FR" baseline="0" dirty="0" err="1" smtClean="0"/>
              <a:t>wavelength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scattering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more important for </a:t>
            </a:r>
            <a:r>
              <a:rPr lang="fr-FR" baseline="0" dirty="0" err="1" smtClean="0"/>
              <a:t>shorter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wavelength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sky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« </a:t>
            </a:r>
            <a:r>
              <a:rPr lang="fr-FR" baseline="0" dirty="0" err="1" smtClean="0"/>
              <a:t>reflect</a:t>
            </a:r>
            <a:r>
              <a:rPr lang="fr-FR" baseline="0" dirty="0" smtClean="0"/>
              <a:t> » more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 light </a:t>
            </a:r>
            <a:r>
              <a:rPr lang="fr-FR" baseline="0" dirty="0" err="1" smtClean="0"/>
              <a:t>than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</a:t>
            </a:r>
            <a:r>
              <a:rPr lang="fr-FR" baseline="0" dirty="0" smtClean="0"/>
              <a:t>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50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use </a:t>
            </a:r>
            <a:r>
              <a:rPr lang="fr-FR" dirty="0" err="1" smtClean="0"/>
              <a:t>this</a:t>
            </a:r>
            <a:r>
              <a:rPr lang="fr-FR" dirty="0" smtClean="0"/>
              <a:t> to model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loss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intensity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The </a:t>
            </a:r>
            <a:r>
              <a:rPr lang="fr-FR" baseline="0" dirty="0" err="1" smtClean="0"/>
              <a:t>loss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intensity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due to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absorption and </a:t>
            </a:r>
            <a:r>
              <a:rPr lang="fr-FR" baseline="0" dirty="0" err="1" smtClean="0"/>
              <a:t>scattering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sigma_t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sum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sigma_absorption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sigma_scattering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notice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extinction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 in an </a:t>
            </a:r>
            <a:r>
              <a:rPr lang="fr-FR" baseline="0" dirty="0" err="1" smtClean="0"/>
              <a:t>exponential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way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continuous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saying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 photon has a </a:t>
            </a:r>
            <a:r>
              <a:rPr lang="fr-FR" baseline="0" dirty="0" err="1" smtClean="0"/>
              <a:t>probability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hitting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particle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grows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exponentially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distance in a medium of a </a:t>
            </a:r>
            <a:r>
              <a:rPr lang="fr-FR" baseline="0" dirty="0" err="1" smtClean="0"/>
              <a:t>specific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density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containing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particles</a:t>
            </a:r>
            <a:r>
              <a:rPr lang="fr-FR" baseline="0" dirty="0" smtClean="0"/>
              <a:t> of a </a:t>
            </a:r>
            <a:r>
              <a:rPr lang="fr-FR" baseline="0" dirty="0" err="1" smtClean="0"/>
              <a:t>specific</a:t>
            </a:r>
            <a:r>
              <a:rPr lang="fr-FR" baseline="0" dirty="0" smtClean="0"/>
              <a:t>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98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Phase </a:t>
            </a:r>
            <a:r>
              <a:rPr lang="fr-FR" dirty="0" err="1" smtClean="0"/>
              <a:t>functions</a:t>
            </a:r>
            <a:r>
              <a:rPr lang="fr-FR" dirty="0" smtClean="0"/>
              <a:t> are a </a:t>
            </a:r>
            <a:r>
              <a:rPr lang="fr-FR" dirty="0" err="1" smtClean="0"/>
              <a:t>way</a:t>
            </a:r>
            <a:r>
              <a:rPr lang="fr-FR" dirty="0" smtClean="0"/>
              <a:t> of </a:t>
            </a:r>
            <a:r>
              <a:rPr lang="fr-FR" dirty="0" err="1" smtClean="0"/>
              <a:t>modeling</a:t>
            </a:r>
            <a:r>
              <a:rPr lang="fr-FR" dirty="0" smtClean="0"/>
              <a:t> how </a:t>
            </a:r>
            <a:r>
              <a:rPr lang="fr-FR" dirty="0" err="1" smtClean="0"/>
              <a:t>much</a:t>
            </a:r>
            <a:r>
              <a:rPr lang="fr-FR" dirty="0" smtClean="0"/>
              <a:t> chance photons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bounce</a:t>
            </a:r>
            <a:r>
              <a:rPr lang="fr-FR" dirty="0" smtClean="0"/>
              <a:t> back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r>
              <a:rPr lang="fr-FR" dirty="0" smtClean="0"/>
              <a:t> direction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coming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a </a:t>
            </a:r>
            <a:r>
              <a:rPr lang="fr-FR" dirty="0" err="1" smtClean="0"/>
              <a:t>particular</a:t>
            </a:r>
            <a:r>
              <a:rPr lang="fr-FR" dirty="0" smtClean="0"/>
              <a:t> angle.</a:t>
            </a:r>
          </a:p>
          <a:p>
            <a:endParaRPr lang="fr-FR" dirty="0" smtClean="0"/>
          </a:p>
          <a:p>
            <a:r>
              <a:rPr lang="fr-FR" dirty="0" smtClean="0"/>
              <a:t>The phase </a:t>
            </a:r>
            <a:r>
              <a:rPr lang="fr-FR" dirty="0" err="1" smtClean="0"/>
              <a:t>function</a:t>
            </a:r>
            <a:r>
              <a:rPr lang="fr-FR" dirty="0" smtClean="0"/>
              <a:t> of an</a:t>
            </a:r>
            <a:r>
              <a:rPr lang="fr-FR" baseline="0" dirty="0" smtClean="0"/>
              <a:t> </a:t>
            </a:r>
            <a:r>
              <a:rPr lang="fr-FR" dirty="0" err="1" smtClean="0"/>
              <a:t>actual</a:t>
            </a:r>
            <a:r>
              <a:rPr lang="fr-FR" dirty="0" smtClean="0"/>
              <a:t> </a:t>
            </a:r>
            <a:r>
              <a:rPr lang="fr-FR" dirty="0" err="1" smtClean="0"/>
              <a:t>cloud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obviously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 </a:t>
            </a:r>
            <a:r>
              <a:rPr lang="fr-FR" dirty="0" err="1" smtClean="0"/>
              <a:t>complex</a:t>
            </a:r>
            <a:r>
              <a:rPr lang="fr-FR" dirty="0" smtClean="0"/>
              <a:t> and </a:t>
            </a:r>
            <a:r>
              <a:rPr lang="fr-FR" dirty="0" err="1" smtClean="0"/>
              <a:t>difficult</a:t>
            </a:r>
            <a:r>
              <a:rPr lang="fr-FR" dirty="0" smtClean="0"/>
              <a:t> to use but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model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combination</a:t>
            </a:r>
            <a:r>
              <a:rPr lang="fr-FR" dirty="0" smtClean="0"/>
              <a:t> of </a:t>
            </a:r>
            <a:r>
              <a:rPr lang="fr-FR" dirty="0" err="1" smtClean="0"/>
              <a:t>simpler</a:t>
            </a:r>
            <a:r>
              <a:rPr lang="fr-FR" dirty="0" smtClean="0"/>
              <a:t> phase </a:t>
            </a:r>
            <a:r>
              <a:rPr lang="fr-FR" dirty="0" err="1" smtClean="0"/>
              <a:t>functions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baseline="0" dirty="0" smtClean="0"/>
              <a:t> the Rayleigh or </a:t>
            </a:r>
            <a:r>
              <a:rPr lang="fr-FR" baseline="0" dirty="0" err="1" smtClean="0"/>
              <a:t>Henyey-Greenstein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functions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Phase </a:t>
            </a:r>
            <a:r>
              <a:rPr lang="fr-FR" baseline="0" dirty="0" err="1" smtClean="0"/>
              <a:t>functions</a:t>
            </a:r>
            <a:r>
              <a:rPr lang="fr-FR" baseline="0" dirty="0" smtClean="0"/>
              <a:t> are the </a:t>
            </a:r>
            <a:r>
              <a:rPr lang="fr-FR" baseline="0" dirty="0" err="1" smtClean="0"/>
              <a:t>equivalent</a:t>
            </a:r>
            <a:r>
              <a:rPr lang="fr-FR" baseline="0" dirty="0" smtClean="0"/>
              <a:t> of the BRDF for standard </a:t>
            </a:r>
            <a:r>
              <a:rPr lang="fr-FR" baseline="0" dirty="0" err="1" smtClean="0"/>
              <a:t>materials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a black box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models</a:t>
            </a:r>
            <a:r>
              <a:rPr lang="fr-FR" baseline="0" dirty="0" smtClean="0"/>
              <a:t> the interaction of light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medium.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the best </a:t>
            </a:r>
            <a:r>
              <a:rPr lang="fr-FR" baseline="0" dirty="0" err="1" smtClean="0"/>
              <a:t>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do to </a:t>
            </a:r>
            <a:r>
              <a:rPr lang="fr-FR" baseline="0" dirty="0" err="1" smtClean="0"/>
              <a:t>macroscopically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describe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interactions, short of </a:t>
            </a:r>
            <a:r>
              <a:rPr lang="fr-FR" baseline="0" dirty="0" err="1" smtClean="0"/>
              <a:t>performing</a:t>
            </a:r>
            <a:r>
              <a:rPr lang="fr-FR" baseline="0" dirty="0" smtClean="0"/>
              <a:t> computations </a:t>
            </a:r>
            <a:r>
              <a:rPr lang="fr-FR" baseline="0" dirty="0" err="1" smtClean="0"/>
              <a:t>involving</a:t>
            </a:r>
            <a:r>
              <a:rPr lang="fr-FR" baseline="0" dirty="0" smtClean="0"/>
              <a:t> quantum </a:t>
            </a:r>
            <a:r>
              <a:rPr lang="fr-FR" baseline="0" dirty="0" err="1" smtClean="0"/>
              <a:t>mechanics</a:t>
            </a:r>
            <a:r>
              <a:rPr lang="fr-FR" baseline="0" dirty="0" smtClean="0"/>
              <a:t>. </a:t>
            </a:r>
            <a:r>
              <a:rPr lang="fr-FR" baseline="0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0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Parameters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bold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vectors</a:t>
            </a:r>
            <a:r>
              <a:rPr lang="fr-FR" baseline="0" dirty="0" smtClean="0"/>
              <a:t>. Omega and Omega’ are 3D direction </a:t>
            </a:r>
            <a:r>
              <a:rPr lang="fr-FR" baseline="0" dirty="0" err="1" smtClean="0"/>
              <a:t>vectors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must </a:t>
            </a:r>
            <a:r>
              <a:rPr lang="fr-FR" baseline="0" dirty="0" err="1" smtClean="0"/>
              <a:t>integrate</a:t>
            </a:r>
            <a:r>
              <a:rPr lang="fr-FR" baseline="0" dirty="0" smtClean="0"/>
              <a:t> on a </a:t>
            </a:r>
            <a:r>
              <a:rPr lang="fr-FR" baseline="0" dirty="0" err="1" smtClean="0"/>
              <a:t>path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length</a:t>
            </a:r>
            <a:r>
              <a:rPr lang="fr-FR" baseline="0" dirty="0" smtClean="0"/>
              <a:t> D.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for ray-</a:t>
            </a:r>
            <a:r>
              <a:rPr lang="fr-FR" baseline="0" dirty="0" err="1" smtClean="0"/>
              <a:t>marching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becoming</a:t>
            </a:r>
            <a:r>
              <a:rPr lang="fr-FR" baseline="0" dirty="0" smtClean="0"/>
              <a:t> apparent. Values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(x’) change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position and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sampled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often</a:t>
            </a:r>
            <a:r>
              <a:rPr lang="fr-FR" baseline="0" dirty="0" smtClean="0"/>
              <a:t> (the </a:t>
            </a:r>
            <a:r>
              <a:rPr lang="fr-FR" baseline="0" dirty="0" err="1" smtClean="0"/>
              <a:t>sampling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frequency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depending</a:t>
            </a:r>
            <a:r>
              <a:rPr lang="fr-FR" baseline="0" dirty="0" smtClean="0"/>
              <a:t> on the rate of change of the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).</a:t>
            </a:r>
          </a:p>
          <a:p>
            <a:endParaRPr lang="fr-FR" baseline="0" dirty="0" smtClean="0"/>
          </a:p>
          <a:p>
            <a:r>
              <a:rPr lang="fr-FR" baseline="0" dirty="0" smtClean="0"/>
              <a:t>(</a:t>
            </a:r>
            <a:r>
              <a:rPr lang="fr-FR" baseline="0" dirty="0" err="1" smtClean="0"/>
              <a:t>explain</a:t>
            </a:r>
            <a:r>
              <a:rPr lang="fr-FR" baseline="0" dirty="0" smtClean="0"/>
              <a:t> parts of the </a:t>
            </a:r>
            <a:r>
              <a:rPr lang="fr-FR" baseline="0" dirty="0" err="1" smtClean="0"/>
              <a:t>integral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Integrate</a:t>
            </a:r>
            <a:r>
              <a:rPr lang="fr-FR" baseline="0" dirty="0" smtClean="0"/>
              <a:t> radiance </a:t>
            </a:r>
            <a:r>
              <a:rPr lang="fr-FR" baseline="0" dirty="0" err="1" smtClean="0"/>
              <a:t>coming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all directions. But radiance in </a:t>
            </a:r>
            <a:r>
              <a:rPr lang="fr-FR" baseline="0" dirty="0" err="1" smtClean="0"/>
              <a:t>another</a:t>
            </a:r>
            <a:r>
              <a:rPr lang="fr-FR" baseline="0" dirty="0" smtClean="0"/>
              <a:t> direction </a:t>
            </a:r>
            <a:r>
              <a:rPr lang="fr-FR" baseline="0" dirty="0" err="1" smtClean="0"/>
              <a:t>involves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recomputing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integral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path</a:t>
            </a:r>
            <a:r>
              <a:rPr lang="fr-FR" baseline="0" dirty="0" smtClean="0"/>
              <a:t>! </a:t>
            </a:r>
            <a:r>
              <a:rPr lang="fr-FR" baseline="0" dirty="0" err="1" smtClean="0"/>
              <a:t>Recursion</a:t>
            </a:r>
            <a:r>
              <a:rPr lang="fr-FR" baseline="0" dirty="0" smtClean="0"/>
              <a:t>! </a:t>
            </a:r>
            <a:r>
              <a:rPr lang="fr-FR" baseline="0" dirty="0" err="1" smtClean="0"/>
              <a:t>Death</a:t>
            </a:r>
            <a:r>
              <a:rPr lang="fr-FR" baseline="0" dirty="0" smtClean="0"/>
              <a:t>!</a:t>
            </a:r>
          </a:p>
          <a:p>
            <a:endParaRPr lang="fr-FR" baseline="0" dirty="0" smtClean="0"/>
          </a:p>
          <a:p>
            <a:r>
              <a:rPr lang="fr-FR" baseline="0" dirty="0" smtClean="0"/>
              <a:t>But multiple </a:t>
            </a:r>
            <a:r>
              <a:rPr lang="fr-FR" baseline="0" dirty="0" err="1" smtClean="0"/>
              <a:t>scattering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essential for a good </a:t>
            </a:r>
            <a:r>
              <a:rPr lang="fr-FR" baseline="0" dirty="0" err="1" smtClean="0"/>
              <a:t>looking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cloud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smoke</a:t>
            </a:r>
            <a:r>
              <a:rPr lang="fr-FR" baseline="0" dirty="0" smtClean="0"/>
              <a:t> puff. Single </a:t>
            </a:r>
            <a:r>
              <a:rPr lang="fr-FR" baseline="0" dirty="0" err="1" smtClean="0"/>
              <a:t>scattering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!</a:t>
            </a:r>
          </a:p>
          <a:p>
            <a:endParaRPr lang="fr-FR" baseline="0" dirty="0" smtClean="0"/>
          </a:p>
          <a:p>
            <a:r>
              <a:rPr lang="fr-FR" dirty="0" err="1" smtClean="0"/>
              <a:t>Ambient</a:t>
            </a:r>
            <a:r>
              <a:rPr lang="fr-FR" dirty="0" smtClean="0"/>
              <a:t> </a:t>
            </a:r>
            <a:r>
              <a:rPr lang="fr-FR" dirty="0" err="1" smtClean="0"/>
              <a:t>term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idea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behind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ambient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term</a:t>
            </a:r>
            <a:r>
              <a:rPr lang="fr-FR" baseline="0" dirty="0" smtClean="0"/>
              <a:t> of global illumination.</a:t>
            </a:r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incorporate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ambient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lighting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the Sun, the </a:t>
            </a:r>
            <a:r>
              <a:rPr lang="fr-FR" baseline="0" dirty="0" err="1" smtClean="0"/>
              <a:t>Sky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ground</a:t>
            </a:r>
            <a:r>
              <a:rPr lang="fr-FR" baseline="0" dirty="0" smtClean="0"/>
              <a:t> (i.e. </a:t>
            </a:r>
            <a:r>
              <a:rPr lang="fr-FR" baseline="0" dirty="0" err="1" smtClean="0"/>
              <a:t>reflection</a:t>
            </a:r>
            <a:r>
              <a:rPr lang="fr-FR" baseline="0" dirty="0" smtClean="0"/>
              <a:t> of the Sun off the </a:t>
            </a:r>
            <a:r>
              <a:rPr lang="fr-FR" baseline="0" dirty="0" err="1" smtClean="0"/>
              <a:t>ground</a:t>
            </a:r>
            <a:r>
              <a:rPr lang="fr-FR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230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discretize</a:t>
            </a:r>
            <a:r>
              <a:rPr lang="fr-FR" dirty="0" smtClean="0"/>
              <a:t> the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integral</a:t>
            </a:r>
            <a:r>
              <a:rPr lang="fr-FR" dirty="0" smtClean="0"/>
              <a:t> by </a:t>
            </a:r>
            <a:r>
              <a:rPr lang="fr-FR" dirty="0" err="1" smtClean="0"/>
              <a:t>taking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steps</a:t>
            </a:r>
            <a:r>
              <a:rPr lang="fr-FR" dirty="0" smtClean="0"/>
              <a:t> </a:t>
            </a:r>
            <a:r>
              <a:rPr lang="fr-FR" dirty="0" err="1" smtClean="0"/>
              <a:t>Delta_x</a:t>
            </a:r>
            <a:r>
              <a:rPr lang="fr-FR" dirty="0" smtClean="0"/>
              <a:t> (</a:t>
            </a:r>
            <a:r>
              <a:rPr lang="fr-FR" dirty="0" err="1" smtClean="0"/>
              <a:t>possibly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varying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size, but constant </a:t>
            </a: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okay</a:t>
            </a:r>
            <a:r>
              <a:rPr lang="fr-FR" dirty="0" smtClean="0"/>
              <a:t>).</a:t>
            </a:r>
          </a:p>
          <a:p>
            <a:endParaRPr lang="fr-FR" dirty="0" smtClean="0"/>
          </a:p>
          <a:p>
            <a:r>
              <a:rPr lang="fr-FR" dirty="0" smtClean="0"/>
              <a:t>I </a:t>
            </a:r>
            <a:r>
              <a:rPr lang="fr-FR" dirty="0" err="1" smtClean="0"/>
              <a:t>separated</a:t>
            </a:r>
            <a:r>
              <a:rPr lang="fr-FR" dirty="0" smtClean="0"/>
              <a:t> extinction </a:t>
            </a:r>
            <a:r>
              <a:rPr lang="fr-FR" dirty="0" err="1" smtClean="0"/>
              <a:t>into</a:t>
            </a:r>
            <a:r>
              <a:rPr lang="fr-FR" dirty="0" smtClean="0"/>
              <a:t> a second </a:t>
            </a:r>
            <a:r>
              <a:rPr lang="fr-FR" dirty="0" err="1" smtClean="0"/>
              <a:t>series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behaves</a:t>
            </a:r>
            <a:r>
              <a:rPr lang="fr-FR" dirty="0" smtClean="0"/>
              <a:t> as a </a:t>
            </a:r>
            <a:r>
              <a:rPr lang="fr-FR" dirty="0" err="1" smtClean="0"/>
              <a:t>product</a:t>
            </a:r>
            <a:r>
              <a:rPr lang="fr-FR" dirty="0" smtClean="0"/>
              <a:t>, </a:t>
            </a:r>
            <a:r>
              <a:rPr lang="fr-FR" dirty="0" err="1" smtClean="0"/>
              <a:t>something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store in a </a:t>
            </a:r>
            <a:r>
              <a:rPr lang="fr-FR" dirty="0" err="1" smtClean="0"/>
              <a:t>register</a:t>
            </a:r>
            <a:r>
              <a:rPr lang="fr-FR" dirty="0" smtClean="0"/>
              <a:t> on the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ray-</a:t>
            </a:r>
            <a:r>
              <a:rPr lang="fr-FR" dirty="0" err="1" smtClean="0"/>
              <a:t>marching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.</a:t>
            </a:r>
          </a:p>
          <a:p>
            <a:r>
              <a:rPr lang="fr-FR" dirty="0" smtClean="0"/>
              <a:t>This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extinction « </a:t>
            </a:r>
            <a:r>
              <a:rPr lang="fr-FR" dirty="0" err="1" smtClean="0"/>
              <a:t>accumulates</a:t>
            </a:r>
            <a:r>
              <a:rPr lang="fr-FR" dirty="0" smtClean="0"/>
              <a:t> » </a:t>
            </a:r>
            <a:r>
              <a:rPr lang="fr-FR" dirty="0" err="1" smtClean="0"/>
              <a:t>exponentially</a:t>
            </a:r>
            <a:r>
              <a:rPr lang="fr-FR" dirty="0" smtClean="0"/>
              <a:t>: </a:t>
            </a:r>
            <a:r>
              <a:rPr lang="fr-FR" dirty="0" err="1" smtClean="0"/>
              <a:t>previous</a:t>
            </a:r>
            <a:r>
              <a:rPr lang="fr-FR" dirty="0" smtClean="0"/>
              <a:t> extinction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multiplied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new extinction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current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the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hand, in-</a:t>
            </a:r>
            <a:r>
              <a:rPr lang="fr-FR" baseline="0" dirty="0" err="1" smtClean="0"/>
              <a:t>scattered</a:t>
            </a:r>
            <a:r>
              <a:rPr lang="fr-FR" baseline="0" dirty="0" smtClean="0"/>
              <a:t> radiance </a:t>
            </a:r>
            <a:r>
              <a:rPr lang="fr-FR" b="1" baseline="0" dirty="0" smtClean="0"/>
              <a:t>L</a:t>
            </a:r>
            <a:r>
              <a:rPr lang="fr-FR" baseline="0" dirty="0" smtClean="0"/>
              <a:t> </a:t>
            </a:r>
            <a:r>
              <a:rPr lang="fr-FR" baseline="0" dirty="0" smtClean="0"/>
              <a:t>(</a:t>
            </a:r>
            <a:r>
              <a:rPr lang="fr-FR" baseline="0" dirty="0" err="1" smtClean="0"/>
              <a:t>perceived</a:t>
            </a:r>
            <a:r>
              <a:rPr lang="fr-FR" baseline="0" dirty="0" smtClean="0"/>
              <a:t> by the camera)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accumulated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current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in-</a:t>
            </a:r>
            <a:r>
              <a:rPr lang="fr-FR" baseline="0" dirty="0" err="1" smtClean="0"/>
              <a:t>scattered</a:t>
            </a:r>
            <a:r>
              <a:rPr lang="fr-FR" baseline="0" dirty="0" smtClean="0"/>
              <a:t> radiance: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an additive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For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reason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exit the </a:t>
            </a:r>
            <a:r>
              <a:rPr lang="fr-FR" baseline="0" dirty="0" err="1" smtClean="0"/>
              <a:t>loop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obtain</a:t>
            </a:r>
            <a:r>
              <a:rPr lang="fr-FR" baseline="0" dirty="0" smtClean="0"/>
              <a:t> 2 values: </a:t>
            </a:r>
            <a:r>
              <a:rPr lang="fr-FR" b="1" baseline="0" dirty="0" smtClean="0"/>
              <a:t>L</a:t>
            </a:r>
            <a:r>
              <a:rPr lang="fr-FR" b="0" baseline="0" dirty="0" smtClean="0"/>
              <a:t> and </a:t>
            </a:r>
            <a:r>
              <a:rPr lang="fr-FR" b="1" baseline="0" dirty="0" err="1" smtClean="0"/>
              <a:t>Ex_n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that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represent</a:t>
            </a:r>
            <a:r>
              <a:rPr lang="fr-FR" b="0" baseline="0" dirty="0" smtClean="0"/>
              <a:t> the </a:t>
            </a:r>
            <a:r>
              <a:rPr lang="fr-FR" b="0" baseline="0" dirty="0" err="1" smtClean="0"/>
              <a:t>energy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we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gained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along</a:t>
            </a:r>
            <a:r>
              <a:rPr lang="fr-FR" b="0" baseline="0" dirty="0" smtClean="0"/>
              <a:t> the </a:t>
            </a:r>
            <a:r>
              <a:rPr lang="fr-FR" b="0" baseline="0" dirty="0" err="1" smtClean="0"/>
              <a:t>path</a:t>
            </a:r>
            <a:r>
              <a:rPr lang="fr-FR" b="0" baseline="0" dirty="0" smtClean="0"/>
              <a:t>, and the </a:t>
            </a:r>
            <a:r>
              <a:rPr lang="fr-FR" b="0" baseline="0" dirty="0" err="1" smtClean="0"/>
              <a:t>opacity</a:t>
            </a:r>
            <a:r>
              <a:rPr lang="fr-FR" b="0" baseline="0" dirty="0" smtClean="0"/>
              <a:t> of the medium </a:t>
            </a:r>
            <a:r>
              <a:rPr lang="fr-FR" b="0" baseline="0" dirty="0" err="1" smtClean="0"/>
              <a:t>along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that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path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respectively</a:t>
            </a:r>
            <a:r>
              <a:rPr lang="fr-FR" b="0" baseline="0" dirty="0" smtClean="0"/>
              <a:t>.</a:t>
            </a:r>
          </a:p>
          <a:p>
            <a:r>
              <a:rPr lang="fr-FR" b="0" baseline="0" dirty="0" err="1" smtClean="0"/>
              <a:t>We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can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then</a:t>
            </a:r>
            <a:r>
              <a:rPr lang="fr-FR" b="0" baseline="0" dirty="0" smtClean="0"/>
              <a:t> compose </a:t>
            </a:r>
            <a:r>
              <a:rPr lang="fr-FR" b="0" baseline="0" dirty="0" err="1" smtClean="0"/>
              <a:t>this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using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pre-multiplied</a:t>
            </a:r>
            <a:r>
              <a:rPr lang="fr-FR" b="0" baseline="0" dirty="0" smtClean="0"/>
              <a:t> alpha…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84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* The noise </a:t>
            </a:r>
            <a:r>
              <a:rPr lang="fr-FR" dirty="0" err="1" smtClean="0"/>
              <a:t>can</a:t>
            </a:r>
            <a:r>
              <a:rPr lang="fr-FR" dirty="0" smtClean="0"/>
              <a:t> come </a:t>
            </a:r>
            <a:r>
              <a:rPr lang="fr-FR" dirty="0" err="1" smtClean="0"/>
              <a:t>from</a:t>
            </a:r>
            <a:r>
              <a:rPr lang="fr-FR" dirty="0" smtClean="0"/>
              <a:t> a 3D texture or </a:t>
            </a:r>
            <a:r>
              <a:rPr lang="fr-FR" dirty="0" err="1" smtClean="0"/>
              <a:t>any</a:t>
            </a:r>
            <a:r>
              <a:rPr lang="fr-FR" dirty="0" smtClean="0"/>
              <a:t> noise </a:t>
            </a:r>
            <a:r>
              <a:rPr lang="fr-FR" dirty="0" err="1" smtClean="0"/>
              <a:t>function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find</a:t>
            </a:r>
            <a:r>
              <a:rPr lang="fr-FR" baseline="0" dirty="0" smtClean="0"/>
              <a:t> (use </a:t>
            </a:r>
            <a:r>
              <a:rPr lang="fr-FR" baseline="0" dirty="0" err="1" smtClean="0"/>
              <a:t>iQ’s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shader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examples</a:t>
            </a:r>
            <a:r>
              <a:rPr lang="fr-FR" baseline="0" dirty="0" smtClean="0"/>
              <a:t>).</a:t>
            </a:r>
            <a:endParaRPr lang="fr-FR" dirty="0" smtClean="0"/>
          </a:p>
          <a:p>
            <a:r>
              <a:rPr lang="fr-FR" dirty="0" smtClean="0"/>
              <a:t>Use </a:t>
            </a:r>
            <a:r>
              <a:rPr lang="fr-FR" dirty="0" err="1" smtClean="0"/>
              <a:t>fbm</a:t>
            </a:r>
            <a:r>
              <a:rPr lang="fr-FR" dirty="0" smtClean="0"/>
              <a:t> to combine </a:t>
            </a:r>
            <a:r>
              <a:rPr lang="fr-FR" dirty="0" err="1" smtClean="0"/>
              <a:t>several</a:t>
            </a:r>
            <a:r>
              <a:rPr lang="fr-FR" dirty="0" smtClean="0"/>
              <a:t> octaves.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Use </a:t>
            </a:r>
            <a:r>
              <a:rPr lang="fr-FR" baseline="0" dirty="0" err="1" smtClean="0"/>
              <a:t>scale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bias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exponent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modulate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density</a:t>
            </a:r>
            <a:r>
              <a:rPr lang="fr-FR" baseline="0" dirty="0" smtClean="0"/>
              <a:t> value.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* For self-</a:t>
            </a:r>
            <a:r>
              <a:rPr lang="fr-FR" baseline="0" dirty="0" err="1" smtClean="0"/>
              <a:t>shadowing</a:t>
            </a:r>
            <a:r>
              <a:rPr lang="fr-FR" baseline="0" dirty="0" smtClean="0"/>
              <a:t>, I </a:t>
            </a:r>
            <a:r>
              <a:rPr lang="fr-FR" baseline="0" dirty="0" err="1" smtClean="0"/>
              <a:t>would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advise</a:t>
            </a:r>
            <a:r>
              <a:rPr lang="fr-FR" baseline="0" dirty="0" smtClean="0"/>
              <a:t> to use Transmittance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yield</a:t>
            </a:r>
            <a:r>
              <a:rPr lang="fr-FR" baseline="0" dirty="0" smtClean="0"/>
              <a:t> good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. </a:t>
            </a:r>
            <a:r>
              <a:rPr lang="fr-FR" i="1" u="sng" baseline="0" dirty="0" err="1" smtClean="0">
                <a:solidFill>
                  <a:srgbClr val="FF0000"/>
                </a:solidFill>
              </a:rPr>
              <a:t>Beware</a:t>
            </a:r>
            <a:r>
              <a:rPr lang="fr-FR" i="1" u="sng" baseline="0" dirty="0" smtClean="0">
                <a:solidFill>
                  <a:srgbClr val="FF0000"/>
                </a:solidFill>
              </a:rPr>
              <a:t> of the inverse DCT, not </a:t>
            </a:r>
            <a:r>
              <a:rPr lang="fr-FR" i="1" u="sng" baseline="0" dirty="0" err="1" smtClean="0">
                <a:solidFill>
                  <a:srgbClr val="FF0000"/>
                </a:solidFill>
              </a:rPr>
              <a:t>detailed</a:t>
            </a:r>
            <a:r>
              <a:rPr lang="fr-FR" i="1" u="sng" baseline="0" dirty="0" smtClean="0">
                <a:solidFill>
                  <a:srgbClr val="FF0000"/>
                </a:solidFill>
              </a:rPr>
              <a:t> in the </a:t>
            </a:r>
            <a:r>
              <a:rPr lang="fr-FR" i="1" u="sng" baseline="0" dirty="0" err="1" smtClean="0">
                <a:solidFill>
                  <a:srgbClr val="FF0000"/>
                </a:solidFill>
              </a:rPr>
              <a:t>paper</a:t>
            </a:r>
            <a:r>
              <a:rPr lang="fr-FR" i="1" u="sng" baseline="0" dirty="0" smtClean="0">
                <a:solidFill>
                  <a:srgbClr val="FF0000"/>
                </a:solidFill>
              </a:rPr>
              <a:t>! (check </a:t>
            </a:r>
            <a:r>
              <a:rPr lang="fr-FR" i="1" u="sng" baseline="0" dirty="0" err="1" smtClean="0">
                <a:solidFill>
                  <a:srgbClr val="FF0000"/>
                </a:solidFill>
              </a:rPr>
              <a:t>wikipedia</a:t>
            </a:r>
            <a:r>
              <a:rPr lang="fr-FR" i="1" u="sng" baseline="0" dirty="0" smtClean="0">
                <a:solidFill>
                  <a:srgbClr val="FF0000"/>
                </a:solidFill>
              </a:rPr>
              <a:t>)</a:t>
            </a:r>
          </a:p>
          <a:p>
            <a:endParaRPr lang="fr-FR" baseline="0" dirty="0" smtClean="0"/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Ambient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term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detailed</a:t>
            </a:r>
            <a:r>
              <a:rPr lang="fr-FR" baseline="0" dirty="0" smtClean="0"/>
              <a:t> in the </a:t>
            </a:r>
            <a:r>
              <a:rPr lang="fr-FR" baseline="0" dirty="0" err="1" smtClean="0"/>
              <a:t>companion</a:t>
            </a:r>
            <a:r>
              <a:rPr lang="fr-FR" baseline="0" dirty="0" smtClean="0"/>
              <a:t> course note.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89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4E075-2AFB-408B-B5DE-99217AFCE5A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6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apom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Real-Time </a:t>
            </a:r>
            <a:r>
              <a:rPr lang="en-US" dirty="0" smtClean="0"/>
              <a:t>Volumetric</a:t>
            </a:r>
            <a:r>
              <a:rPr lang="fr-FR" dirty="0" smtClean="0"/>
              <a:t> </a:t>
            </a:r>
            <a:r>
              <a:rPr lang="fr-FR" dirty="0" err="1" smtClean="0"/>
              <a:t>Rendering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Revision</a:t>
            </a:r>
            <a:r>
              <a:rPr lang="fr-FR" dirty="0" smtClean="0"/>
              <a:t> 2013 </a:t>
            </a:r>
            <a:r>
              <a:rPr lang="fr-FR" dirty="0" err="1" smtClean="0"/>
              <a:t>Demo</a:t>
            </a:r>
            <a:r>
              <a:rPr lang="fr-FR" dirty="0" smtClean="0"/>
              <a:t> Party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37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companion</a:t>
            </a:r>
            <a:r>
              <a:rPr lang="fr-FR" dirty="0" smtClean="0"/>
              <a:t> course notes </a:t>
            </a:r>
            <a:r>
              <a:rPr lang="fr-FR" dirty="0" err="1" smtClean="0"/>
              <a:t>with</a:t>
            </a:r>
            <a:r>
              <a:rPr lang="fr-FR" dirty="0" smtClean="0"/>
              <a:t> more </a:t>
            </a:r>
            <a:r>
              <a:rPr lang="fr-FR" dirty="0" err="1" smtClean="0"/>
              <a:t>details</a:t>
            </a:r>
            <a:r>
              <a:rPr lang="fr-FR" dirty="0" smtClean="0"/>
              <a:t> and </a:t>
            </a:r>
            <a:r>
              <a:rPr lang="fr-FR" dirty="0" err="1" smtClean="0"/>
              <a:t>shader</a:t>
            </a:r>
            <a:r>
              <a:rPr lang="fr-FR" dirty="0" smtClean="0"/>
              <a:t> </a:t>
            </a:r>
            <a:r>
              <a:rPr lang="fr-FR" dirty="0" err="1" smtClean="0"/>
              <a:t>snippets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…</a:t>
            </a:r>
          </a:p>
          <a:p>
            <a:endParaRPr lang="fr-FR" dirty="0"/>
          </a:p>
          <a:p>
            <a:pPr marL="0" indent="0" algn="ctr">
              <a:buNone/>
            </a:pPr>
            <a:r>
              <a:rPr lang="fr-FR" sz="3200" b="1" dirty="0" smtClean="0">
                <a:hlinkClick r:id="rId3"/>
              </a:rPr>
              <a:t>www.patapom.com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err="1"/>
              <a:t>s</a:t>
            </a:r>
            <a:r>
              <a:rPr lang="fr-F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00800" y="5315464"/>
            <a:ext cx="2610272" cy="13033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514600"/>
            <a:ext cx="7408333" cy="3840163"/>
          </a:xfrm>
        </p:spPr>
        <p:txBody>
          <a:bodyPr>
            <a:norm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participating</a:t>
            </a:r>
            <a:r>
              <a:rPr lang="fr-FR" dirty="0" smtClean="0"/>
              <a:t> medium </a:t>
            </a:r>
            <a:r>
              <a:rPr lang="fr-FR" dirty="0" err="1" smtClean="0"/>
              <a:t>is</a:t>
            </a:r>
            <a:r>
              <a:rPr lang="fr-FR" dirty="0" smtClean="0"/>
              <a:t> a volume in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the change in </a:t>
            </a:r>
            <a:r>
              <a:rPr lang="fr-FR" dirty="0" err="1" smtClean="0"/>
              <a:t>ambient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(</a:t>
            </a:r>
            <a:r>
              <a:rPr lang="fr-FR" dirty="0" err="1" smtClean="0"/>
              <a:t>e.g</a:t>
            </a:r>
            <a:r>
              <a:rPr lang="fr-FR" dirty="0" smtClean="0"/>
              <a:t>. index of </a:t>
            </a:r>
            <a:r>
              <a:rPr lang="fr-FR" dirty="0" err="1" smtClean="0"/>
              <a:t>refraction</a:t>
            </a:r>
            <a:r>
              <a:rPr lang="fr-FR" dirty="0" smtClean="0"/>
              <a:t>, </a:t>
            </a:r>
            <a:r>
              <a:rPr lang="fr-FR" dirty="0" err="1" smtClean="0"/>
              <a:t>density</a:t>
            </a:r>
            <a:r>
              <a:rPr lang="fr-FR" dirty="0" smtClean="0"/>
              <a:t>, </a:t>
            </a:r>
            <a:r>
              <a:rPr lang="fr-FR" dirty="0" err="1" smtClean="0"/>
              <a:t>albedo</a:t>
            </a:r>
            <a:r>
              <a:rPr lang="fr-FR" dirty="0" smtClean="0"/>
              <a:t>)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significant</a:t>
            </a:r>
            <a:r>
              <a:rPr lang="fr-FR" dirty="0" smtClean="0"/>
              <a:t> </a:t>
            </a:r>
            <a:r>
              <a:rPr lang="fr-FR" dirty="0" err="1" smtClean="0"/>
              <a:t>enough</a:t>
            </a:r>
            <a:r>
              <a:rPr lang="fr-FR" dirty="0" smtClean="0"/>
              <a:t> to </a:t>
            </a:r>
            <a:r>
              <a:rPr lang="fr-FR" dirty="0" err="1" smtClean="0"/>
              <a:t>deserve</a:t>
            </a:r>
            <a:r>
              <a:rPr lang="fr-FR" dirty="0" smtClean="0"/>
              <a:t> a more </a:t>
            </a:r>
            <a:r>
              <a:rPr lang="fr-FR" dirty="0" err="1" smtClean="0"/>
              <a:t>accurate</a:t>
            </a:r>
            <a:r>
              <a:rPr lang="fr-FR" dirty="0" smtClean="0"/>
              <a:t> computation.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err="1" smtClean="0"/>
              <a:t>Example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Air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ignored</a:t>
            </a:r>
            <a:r>
              <a:rPr lang="fr-FR" dirty="0" smtClean="0"/>
              <a:t> in </a:t>
            </a:r>
            <a:r>
              <a:rPr lang="fr-FR" dirty="0" err="1" smtClean="0"/>
              <a:t>rendering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distances are short</a:t>
            </a:r>
          </a:p>
          <a:p>
            <a:pPr lvl="1"/>
            <a:r>
              <a:rPr lang="fr-FR" dirty="0" err="1" smtClean="0"/>
              <a:t>Can’t</a:t>
            </a:r>
            <a:r>
              <a:rPr lang="fr-FR" dirty="0" smtClean="0"/>
              <a:t> ignore </a:t>
            </a:r>
            <a:r>
              <a:rPr lang="fr-FR" dirty="0" err="1" smtClean="0"/>
              <a:t>anymore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rendering</a:t>
            </a:r>
            <a:r>
              <a:rPr lang="fr-FR" dirty="0" smtClean="0"/>
              <a:t> the </a:t>
            </a:r>
            <a:r>
              <a:rPr lang="fr-FR" dirty="0" err="1" smtClean="0"/>
              <a:t>entire</a:t>
            </a:r>
            <a:r>
              <a:rPr lang="fr-FR" dirty="0" smtClean="0"/>
              <a:t> </a:t>
            </a:r>
            <a:r>
              <a:rPr lang="fr-FR" dirty="0" err="1" smtClean="0"/>
              <a:t>atmosphere</a:t>
            </a:r>
            <a:r>
              <a:rPr lang="fr-FR" dirty="0" smtClean="0"/>
              <a:t> (i.e. </a:t>
            </a:r>
            <a:r>
              <a:rPr lang="fr-FR" dirty="0" err="1" smtClean="0"/>
              <a:t>blue</a:t>
            </a:r>
            <a:r>
              <a:rPr lang="fr-FR" dirty="0" smtClean="0"/>
              <a:t> </a:t>
            </a:r>
            <a:r>
              <a:rPr lang="fr-FR" dirty="0" err="1" smtClean="0"/>
              <a:t>sky</a:t>
            </a:r>
            <a:r>
              <a:rPr lang="fr-FR" dirty="0" smtClean="0"/>
              <a:t>, </a:t>
            </a:r>
            <a:r>
              <a:rPr lang="fr-FR" dirty="0" err="1" smtClean="0"/>
              <a:t>red</a:t>
            </a:r>
            <a:r>
              <a:rPr lang="fr-FR" dirty="0" smtClean="0"/>
              <a:t> </a:t>
            </a:r>
            <a:r>
              <a:rPr lang="fr-FR" dirty="0" err="1" smtClean="0"/>
              <a:t>sunset</a:t>
            </a:r>
            <a:r>
              <a:rPr lang="fr-FR" dirty="0" smtClean="0"/>
              <a:t>, etc.)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Participating</a:t>
            </a:r>
            <a:r>
              <a:rPr lang="fr-FR" dirty="0" smtClean="0"/>
              <a:t> Medium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4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759802"/>
            <a:ext cx="5562600" cy="5021998"/>
          </a:xfrm>
        </p:spPr>
        <p:txBody>
          <a:bodyPr>
            <a:normAutofit fontScale="77500" lnSpcReduction="20000"/>
          </a:bodyPr>
          <a:lstStyle/>
          <a:p>
            <a:r>
              <a:rPr lang="fr-FR" b="1" dirty="0" smtClean="0"/>
              <a:t>Absorption</a:t>
            </a:r>
            <a:r>
              <a:rPr lang="fr-FR" dirty="0" smtClean="0"/>
              <a:t> : photons </a:t>
            </a:r>
            <a:r>
              <a:rPr lang="fr-FR" dirty="0" err="1" smtClean="0"/>
              <a:t>interact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and </a:t>
            </a:r>
            <a:r>
              <a:rPr lang="fr-FR" dirty="0" err="1" smtClean="0"/>
              <a:t>transform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something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(</a:t>
            </a:r>
            <a:r>
              <a:rPr lang="fr-FR" dirty="0" err="1" smtClean="0"/>
              <a:t>e.g</a:t>
            </a:r>
            <a:r>
              <a:rPr lang="fr-FR" dirty="0" smtClean="0"/>
              <a:t>. </a:t>
            </a:r>
            <a:r>
              <a:rPr lang="fr-FR" dirty="0" err="1" smtClean="0"/>
              <a:t>heat</a:t>
            </a:r>
            <a:r>
              <a:rPr lang="fr-FR" dirty="0" smtClean="0"/>
              <a:t>).</a:t>
            </a:r>
            <a:br>
              <a:rPr lang="fr-FR" dirty="0" smtClean="0"/>
            </a:br>
            <a:r>
              <a:rPr lang="fr-FR" dirty="0" smtClean="0"/>
              <a:t>The net </a:t>
            </a:r>
            <a:r>
              <a:rPr lang="en-US" dirty="0" smtClean="0"/>
              <a:t>effect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loss</a:t>
            </a:r>
            <a:r>
              <a:rPr lang="fr-FR" dirty="0" smtClean="0"/>
              <a:t> of </a:t>
            </a:r>
            <a:r>
              <a:rPr lang="fr-FR" dirty="0" err="1" smtClean="0"/>
              <a:t>luminous</a:t>
            </a:r>
            <a:r>
              <a:rPr lang="fr-FR" dirty="0" smtClean="0"/>
              <a:t> </a:t>
            </a:r>
            <a:r>
              <a:rPr lang="fr-FR" dirty="0" err="1" smtClean="0"/>
              <a:t>intensity</a:t>
            </a:r>
            <a:r>
              <a:rPr lang="fr-FR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Scattering</a:t>
            </a:r>
            <a:r>
              <a:rPr lang="en-US" dirty="0" smtClean="0"/>
              <a:t> : </a:t>
            </a:r>
            <a:r>
              <a:rPr lang="en-US" dirty="0"/>
              <a:t>photons are bouncing off of particles in various directions.</a:t>
            </a:r>
            <a:br>
              <a:rPr lang="en-US" dirty="0"/>
            </a:br>
            <a:r>
              <a:rPr lang="en-US" dirty="0"/>
              <a:t>Depending on the density and type of particles, scattering is more or less random, more or less frequent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Both events can be wavelength-dependent.</a:t>
            </a:r>
          </a:p>
          <a:p>
            <a:endParaRPr lang="en-US" dirty="0"/>
          </a:p>
          <a:p>
            <a:r>
              <a:rPr lang="en-US" dirty="0" smtClean="0"/>
              <a:t>The total loss of photons due to absorption and out-scattering is called the </a:t>
            </a:r>
            <a:r>
              <a:rPr lang="en-US" b="1" dirty="0" smtClean="0"/>
              <a:t>extinction</a:t>
            </a:r>
          </a:p>
          <a:p>
            <a:endParaRPr lang="en-US" b="1" dirty="0" smtClean="0"/>
          </a:p>
          <a:p>
            <a:r>
              <a:rPr lang="en-US" dirty="0" smtClean="0"/>
              <a:t>But we can also gain some energy due to photons bouncing back in view direction, this is called </a:t>
            </a:r>
            <a:r>
              <a:rPr lang="en-US" b="1" dirty="0" smtClean="0"/>
              <a:t>in-scattering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Absorption &amp; </a:t>
            </a:r>
            <a:r>
              <a:rPr lang="fr-FR" dirty="0" err="1" smtClean="0"/>
              <a:t>Scattering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2705100" cy="135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638" y="4648200"/>
            <a:ext cx="270764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639" y="1759802"/>
            <a:ext cx="2690662" cy="1283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842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677427"/>
                <a:ext cx="5029200" cy="3450696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Extinction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by the </a:t>
                </a:r>
                <a:r>
                  <a:rPr lang="fr-FR" dirty="0" err="1" smtClean="0"/>
                  <a:t>Beer</a:t>
                </a:r>
                <a:r>
                  <a:rPr lang="fr-FR" dirty="0" smtClean="0"/>
                  <a:t>-Lambert Law : 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the distance in </a:t>
                </a:r>
                <a:r>
                  <a:rPr lang="fr-FR" dirty="0" err="1" smtClean="0"/>
                  <a:t>meters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the extinction coefficient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</a:rPr>
                          <m:t>𝑚𝑒𝑡𝑒𝑟𝑠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    </a:t>
                </a:r>
                <a:r>
                  <a:rPr lang="en-US" sz="1600" dirty="0" smtClean="0"/>
                  <a:t>(i.e. absorption + scattering)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677427"/>
                <a:ext cx="5029200" cy="3450696"/>
              </a:xfrm>
              <a:blipFill rotWithShape="1">
                <a:blip r:embed="rId3"/>
                <a:stretch>
                  <a:fillRect l="-1818" t="-1943" b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Beer</a:t>
            </a:r>
            <a:r>
              <a:rPr lang="fr-FR" dirty="0" smtClean="0"/>
              <a:t>-Lambert Law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118135" y="3578517"/>
                <a:ext cx="2743200" cy="53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/>
                        <m:t>𝜏</m:t>
                      </m:r>
                      <m:d>
                        <m:dPr>
                          <m:ctrlPr>
                            <a:rPr lang="en-US" sz="2800" i="1"/>
                          </m:ctrlPr>
                        </m:dPr>
                        <m:e>
                          <m:r>
                            <a:rPr lang="fr-FR" sz="2800" i="1"/>
                            <m:t>𝑑</m:t>
                          </m:r>
                        </m:e>
                      </m:d>
                      <m:r>
                        <a:rPr lang="fr-FR" sz="2800" i="1"/>
                        <m:t>=</m:t>
                      </m:r>
                      <m:sSup>
                        <m:sSupPr>
                          <m:ctrlPr>
                            <a:rPr lang="en-US" sz="2800" i="1"/>
                          </m:ctrlPr>
                        </m:sSupPr>
                        <m:e>
                          <m:r>
                            <a:rPr lang="fr-FR" sz="2800" i="1"/>
                            <m:t>𝑒</m:t>
                          </m:r>
                        </m:e>
                        <m:sup>
                          <m:r>
                            <a:rPr lang="fr-FR" sz="2800" i="1"/>
                            <m:t>−</m:t>
                          </m:r>
                          <m:sSub>
                            <m:sSubPr>
                              <m:ctrlPr>
                                <a:rPr lang="en-US" sz="2800" i="1"/>
                              </m:ctrlPr>
                            </m:sSubPr>
                            <m:e>
                              <m:r>
                                <a:rPr lang="fr-FR" sz="2800" i="1"/>
                                <m:t>𝜎</m:t>
                              </m:r>
                            </m:e>
                            <m:sub>
                              <m:r>
                                <a:rPr lang="fr-FR" sz="2800" i="1"/>
                                <m:t>𝑡</m:t>
                              </m:r>
                            </m:sub>
                          </m:sSub>
                          <m:r>
                            <a:rPr lang="fr-FR" sz="2800" i="1"/>
                            <m:t> </m:t>
                          </m:r>
                          <m:r>
                            <a:rPr lang="fr-FR" sz="2800" i="1"/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35" y="3578517"/>
                <a:ext cx="2743200" cy="539187"/>
              </a:xfrm>
              <a:prstGeom prst="rect">
                <a:avLst/>
              </a:prstGeom>
              <a:blipFill rotWithShape="1">
                <a:blip r:embed="rId4"/>
                <a:stretch>
                  <a:fillRect t="-6818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7"/>
          <p:cNvGrpSpPr>
            <a:grpSpLocks noChangeAspect="1"/>
          </p:cNvGrpSpPr>
          <p:nvPr/>
        </p:nvGrpSpPr>
        <p:grpSpPr bwMode="auto">
          <a:xfrm>
            <a:off x="3565650" y="2667000"/>
            <a:ext cx="5299404" cy="2738951"/>
            <a:chOff x="2976" y="1968"/>
            <a:chExt cx="2672" cy="1381"/>
          </a:xfrm>
        </p:grpSpPr>
        <p:sp>
          <p:nvSpPr>
            <p:cNvPr id="6" name="AutoShape 6"/>
            <p:cNvSpPr>
              <a:spLocks noChangeAspect="1" noChangeArrowheads="1" noTextEdit="1"/>
            </p:cNvSpPr>
            <p:nvPr/>
          </p:nvSpPr>
          <p:spPr bwMode="auto">
            <a:xfrm>
              <a:off x="2976" y="2138"/>
              <a:ext cx="2573" cy="1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968"/>
              <a:ext cx="2576" cy="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46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2667000"/>
                <a:ext cx="6096000" cy="3450696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Photons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bounce</a:t>
                </a:r>
                <a:r>
                  <a:rPr lang="fr-FR" dirty="0" smtClean="0"/>
                  <a:t> off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other</a:t>
                </a:r>
                <a:r>
                  <a:rPr lang="fr-FR" dirty="0" smtClean="0"/>
                  <a:t> directions </a:t>
                </a:r>
                <a:r>
                  <a:rPr lang="fr-FR" dirty="0" err="1" smtClean="0"/>
                  <a:t>into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view</a:t>
                </a:r>
                <a:r>
                  <a:rPr lang="fr-FR" dirty="0" smtClean="0"/>
                  <a:t> direction </a:t>
                </a:r>
                <a:r>
                  <a:rPr lang="fr-FR" u="sng" dirty="0" err="1" smtClean="0"/>
                  <a:t>add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luminous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intensity</a:t>
                </a:r>
                <a:endParaRPr lang="fr-FR" dirty="0" smtClean="0"/>
              </a:p>
              <a:p>
                <a:r>
                  <a:rPr lang="fr-FR" dirty="0" smtClean="0"/>
                  <a:t>Chance of </a:t>
                </a:r>
                <a:r>
                  <a:rPr lang="fr-FR" dirty="0" err="1" smtClean="0"/>
                  <a:t>bouncing</a:t>
                </a:r>
                <a:r>
                  <a:rPr lang="fr-FR" dirty="0" smtClean="0"/>
                  <a:t> back </a:t>
                </a:r>
                <a:r>
                  <a:rPr lang="fr-FR" dirty="0" err="1" smtClean="0"/>
                  <a:t>into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view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by the 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phase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function</a:t>
                </a:r>
                <a:r>
                  <a:rPr lang="fr-FR" dirty="0" smtClean="0"/>
                  <a:t> :</a:t>
                </a:r>
              </a:p>
              <a:p>
                <a:endParaRPr lang="fr-FR" dirty="0" smtClean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b="1" i="1" dirty="0" smtClean="0"/>
                  <a:t>phase angle</a:t>
                </a:r>
                <a:r>
                  <a:rPr lang="en-US" dirty="0" smtClean="0"/>
                  <a:t> between view and light</a:t>
                </a:r>
                <a:endParaRPr lang="en-US" i="1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2667000"/>
                <a:ext cx="6096000" cy="3450696"/>
              </a:xfrm>
              <a:blipFill rotWithShape="1">
                <a:blip r:embed="rId3"/>
                <a:stretch>
                  <a:fillRect l="-1600" t="-1943" r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Phase </a:t>
            </a:r>
            <a:r>
              <a:rPr lang="fr-FR" dirty="0" err="1" smtClean="0"/>
              <a:t>Functions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255" y="5105400"/>
            <a:ext cx="1905000" cy="142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www.povray.org/documentation/images/reference/raylscat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290" y="3276600"/>
            <a:ext cx="2226310" cy="1668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401679" y="309193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Rayleigh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24005" y="48122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Henyey-Greenstein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590800" y="4718755"/>
                <a:ext cx="1822678" cy="773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i="1" smtClean="0"/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𝛺</m:t>
                              </m:r>
                            </m:e>
                            <m:sub>
                              <m:r>
                                <a:rPr lang="en-US" i="1"/>
                                <m:t>4</m:t>
                              </m:r>
                              <m:r>
                                <a:rPr lang="en-US" i="1"/>
                                <m:t>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i="1"/>
                            <m:t> </m:t>
                          </m:r>
                          <m:r>
                            <a:rPr lang="en-US" i="1"/>
                            <m:t>𝑑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nary>
                      <m:r>
                        <a:rPr lang="en-US" i="1"/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718755"/>
                <a:ext cx="1822678" cy="773289"/>
              </a:xfrm>
              <a:prstGeom prst="rect">
                <a:avLst/>
              </a:prstGeom>
              <a:blipFill rotWithShape="1">
                <a:blip r:embed="rId6"/>
                <a:stretch>
                  <a:fillRect r="-3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9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643164"/>
            <a:ext cx="1867989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73638" y="2743200"/>
                <a:ext cx="7408333" cy="2697163"/>
              </a:xfrm>
            </p:spPr>
            <p:txBody>
              <a:bodyPr>
                <a:normAutofit fontScale="92500"/>
              </a:bodyPr>
              <a:lstStyle/>
              <a:p>
                <a:r>
                  <a:rPr lang="fr-FR" dirty="0" smtClean="0"/>
                  <a:t>In </a:t>
                </a:r>
                <a:r>
                  <a:rPr lang="fr-FR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green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retrieve</a:t>
                </a:r>
                <a:r>
                  <a:rPr lang="fr-FR" dirty="0" smtClean="0"/>
                  <a:t> the </a:t>
                </a:r>
                <a:r>
                  <a:rPr lang="fr-FR" b="1" dirty="0" smtClean="0"/>
                  <a:t>extinction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loss</a:t>
                </a:r>
                <a:r>
                  <a:rPr lang="fr-FR" dirty="0" smtClean="0"/>
                  <a:t> of light)</a:t>
                </a:r>
                <a:endParaRPr lang="fr-FR" b="1" dirty="0" smtClean="0"/>
              </a:p>
              <a:p>
                <a:r>
                  <a:rPr lang="fr-FR" dirty="0" smtClean="0"/>
                  <a:t>In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red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the expression of </a:t>
                </a:r>
                <a:r>
                  <a:rPr lang="fr-FR" b="1" dirty="0" smtClean="0"/>
                  <a:t>in-</a:t>
                </a:r>
                <a:r>
                  <a:rPr lang="fr-FR" b="1" dirty="0" err="1" smtClean="0"/>
                  <a:t>scattering</a:t>
                </a:r>
                <a:r>
                  <a:rPr lang="fr-FR" dirty="0" smtClean="0"/>
                  <a:t> (gain of light)</a:t>
                </a:r>
              </a:p>
              <a:p>
                <a:pPr lvl="1"/>
                <a:r>
                  <a:rPr lang="fr-FR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′,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𝝎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e>
                    </m:d>
                  </m:oMath>
                </a14:m>
                <a:r>
                  <a:rPr lang="fr-FR" dirty="0" smtClean="0"/>
                  <a:t> part </a:t>
                </a:r>
                <a:r>
                  <a:rPr lang="fr-FR" dirty="0" err="1" smtClean="0"/>
                  <a:t>implies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recursion</a:t>
                </a:r>
                <a:r>
                  <a:rPr lang="fr-FR" dirty="0" smtClean="0"/>
                  <a:t> (i.e. a </a:t>
                </a:r>
                <a:r>
                  <a:rPr lang="fr-FR" dirty="0" err="1" smtClean="0"/>
                  <a:t>scattering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event</a:t>
                </a:r>
                <a:r>
                  <a:rPr lang="fr-FR" dirty="0" smtClean="0"/>
                  <a:t>)</a:t>
                </a:r>
              </a:p>
              <a:p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make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some</a:t>
                </a:r>
                <a:r>
                  <a:rPr lang="fr-FR" dirty="0" smtClean="0"/>
                  <a:t> simplifications :</a:t>
                </a:r>
              </a:p>
              <a:p>
                <a:pPr lvl="1"/>
                <a:r>
                  <a:rPr lang="fr-FR" dirty="0" smtClean="0"/>
                  <a:t>Use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a single direct light source (the Sun)</a:t>
                </a:r>
              </a:p>
              <a:p>
                <a:pPr lvl="1"/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approximate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high-order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scattering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events</a:t>
                </a:r>
                <a:r>
                  <a:rPr lang="fr-FR" dirty="0" smtClean="0"/>
                  <a:t> by an </a:t>
                </a:r>
                <a:r>
                  <a:rPr lang="fr-FR" dirty="0" err="1" smtClean="0"/>
                  <a:t>ambient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term</a:t>
                </a:r>
                <a:endParaRPr lang="fr-FR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638" y="2743200"/>
                <a:ext cx="7408333" cy="2697163"/>
              </a:xfrm>
              <a:blipFill rotWithShape="1">
                <a:blip r:embed="rId4"/>
                <a:stretch>
                  <a:fillRect l="-1070" t="-2262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Complete Equation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87538" y="1752599"/>
                <a:ext cx="7315200" cy="890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/>
                        <m:t>𝐿</m:t>
                      </m:r>
                      <m:d>
                        <m:dPr>
                          <m:ctrlPr>
                            <a:rPr lang="en-US" sz="2000" i="1"/>
                          </m:ctrlPr>
                        </m:dPr>
                        <m:e>
                          <m:r>
                            <a:rPr lang="en-US" sz="2000" i="1"/>
                            <m:t>𝑥</m:t>
                          </m:r>
                          <m:r>
                            <a:rPr lang="en-US" sz="2000" i="1"/>
                            <m:t>,</m:t>
                          </m:r>
                          <m:r>
                            <a:rPr lang="en-US" sz="2000" b="1" i="1"/>
                            <m:t>𝝎</m:t>
                          </m:r>
                        </m:e>
                      </m:d>
                      <m:r>
                        <a:rPr lang="en-US" sz="2000" i="1"/>
                        <m:t>=</m:t>
                      </m:r>
                      <m:nary>
                        <m:naryPr>
                          <m:limLoc m:val="subSup"/>
                          <m:ctrlPr>
                            <a:rPr lang="en-US" sz="2000" i="1"/>
                          </m:ctrlPr>
                        </m:naryPr>
                        <m:sub>
                          <m:r>
                            <a:rPr lang="en-US" sz="2000" i="1"/>
                            <m:t>0</m:t>
                          </m:r>
                        </m:sub>
                        <m:sup>
                          <m:r>
                            <a:rPr lang="en-US" sz="2000" i="1"/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−</m:t>
                              </m:r>
                              <m:nary>
                                <m:naryPr>
                                  <m:limLoc m:val="subSup"/>
                                  <m:ctrlPr>
                                    <a:rPr lang="en-US" sz="200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</a:rPr>
                                    <m:t>′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</a:rPr>
                                    <m:t>𝑑𝑡</m:t>
                                  </m:r>
                                </m:e>
                              </m:nary>
                            </m:sup>
                          </m:sSup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𝜎</m:t>
                              </m:r>
                            </m:e>
                            <m:sub>
                              <m:r>
                                <a:rPr lang="en-US" sz="2000" i="1"/>
                                <m:t>𝑠</m:t>
                              </m:r>
                            </m:sub>
                          </m:sSub>
                          <m:r>
                            <a:rPr lang="en-US" sz="2000" i="1"/>
                            <m:t>(</m:t>
                          </m:r>
                          <m:sSup>
                            <m:sSupPr>
                              <m:ctrlPr>
                                <a:rPr lang="en-US" sz="2000" b="1" i="1"/>
                              </m:ctrlPr>
                            </m:sSupPr>
                            <m:e>
                              <m:r>
                                <a:rPr lang="en-US" sz="2000" i="1"/>
                                <m:t>𝑥</m:t>
                              </m:r>
                            </m:e>
                            <m:sup>
                              <m:r>
                                <a:rPr lang="en-US" sz="2000" b="1" i="1"/>
                                <m:t>′</m:t>
                              </m:r>
                            </m:sup>
                          </m:sSup>
                          <m:r>
                            <a:rPr lang="en-US" sz="2000" b="1" i="1"/>
                            <m:t>)</m:t>
                          </m:r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000" i="1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0000"/>
                                      </a:solidFill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  <m:t>𝜋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solidFill>
                                        <a:srgbClr val="FF0000"/>
                                      </a:solidFill>
                                    </a:rPr>
                                    <m:t>𝝎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solidFill>
                                        <a:srgbClr val="FF0000"/>
                                      </a:solidFill>
                                    </a:rPr>
                                    <m:t>𝝎</m:t>
                                  </m:r>
                                  <m:r>
                                    <a:rPr lang="en-US" sz="2000" b="1" i="1">
                                      <a:solidFill>
                                        <a:srgbClr val="FF0000"/>
                                      </a:solidFill>
                                    </a:rPr>
                                    <m:t>′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</a:rPr>
                                    <m:t>′,</m:t>
                                  </m:r>
                                  <m:r>
                                    <a:rPr lang="en-US" sz="2000" b="1" i="1">
                                      <a:solidFill>
                                        <a:srgbClr val="FF0000"/>
                                      </a:solidFill>
                                    </a:rPr>
                                    <m:t>𝝎</m:t>
                                  </m:r>
                                  <m:r>
                                    <a:rPr lang="en-US" sz="2000" b="1" i="1">
                                      <a:solidFill>
                                        <a:srgbClr val="FF0000"/>
                                      </a:solidFill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FF0000"/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en-US" sz="2000" i="1"/>
                        <m:t>𝑑𝑥</m:t>
                      </m:r>
                      <m:r>
                        <a:rPr lang="en-US" sz="2000" i="1"/>
                        <m:t>′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8" y="1752599"/>
                <a:ext cx="7315200" cy="890565"/>
              </a:xfrm>
              <a:prstGeom prst="rect">
                <a:avLst/>
              </a:prstGeom>
              <a:blipFill rotWithShape="1">
                <a:blip r:embed="rId5"/>
                <a:stretch>
                  <a:fillRect r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14951" y="5549192"/>
                <a:ext cx="7961697" cy="720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𝐿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b="1" i="1"/>
                            <m:t>𝝎</m:t>
                          </m:r>
                        </m:e>
                      </m:d>
                      <m:r>
                        <a:rPr lang="en-US" i="1"/>
                        <m:t>=</m:t>
                      </m:r>
                      <m:nary>
                        <m:naryPr>
                          <m:limLoc m:val="subSup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nary>
                                <m:naryPr>
                                  <m:limLoc m:val="subSup"/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𝑑𝑡</m:t>
                                  </m:r>
                                </m:e>
                              </m:nary>
                            </m:sup>
                          </m:sSup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𝜎</m:t>
                              </m:r>
                            </m:e>
                            <m:sub>
                              <m:r>
                                <a:rPr lang="en-US" i="1"/>
                                <m:t>𝑠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sSup>
                            <m:sSupPr>
                              <m:ctrlPr>
                                <a:rPr lang="en-US" b="1" i="1"/>
                              </m:ctrlPr>
                            </m:sSupPr>
                            <m:e>
                              <m:r>
                                <a:rPr lang="en-US" i="1"/>
                                <m:t>𝑥</m:t>
                              </m:r>
                            </m:e>
                            <m:sup>
                              <m:r>
                                <a:rPr lang="en-US" b="1" i="1"/>
                                <m:t>′</m:t>
                              </m:r>
                            </m:sup>
                          </m:sSup>
                          <m:r>
                            <a:rPr lang="en-US" b="1" i="1"/>
                            <m:t>)</m:t>
                          </m:r>
                        </m:e>
                      </m:nary>
                      <m:r>
                        <a:rPr lang="en-US" i="1"/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𝑠𝑢𝑛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</a:rPr>
                                <m:t>𝝎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</a:rPr>
                                    <m:t>𝒔𝒖𝒏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𝑠𝑢𝑛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′,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</a:rPr>
                                    <m:t>𝒔𝒖𝒏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𝑎𝑚𝑏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𝑎𝑚𝑏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en-US" i="1"/>
                        <m:t>𝑑𝑥</m:t>
                      </m:r>
                      <m:r>
                        <a:rPr lang="en-US" i="1"/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1" y="5549192"/>
                <a:ext cx="7961697" cy="720518"/>
              </a:xfrm>
              <a:prstGeom prst="rect">
                <a:avLst/>
              </a:prstGeom>
              <a:blipFill rotWithShape="1">
                <a:blip r:embed="rId6"/>
                <a:stretch>
                  <a:fillRect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http://www.cgsavvy.com/sites/default/files/ray-marching_self-shadow_lowre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www.cgsavvy.com/sites/default/files/ray-marching_self-shadow_lowres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http://www.cgsavvy.com/sites/default/files/ray-marching_self-shadow_lowres.jp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958" y="5029200"/>
            <a:ext cx="3971360" cy="16948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2897043"/>
                <a:ext cx="7408333" cy="382697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/>
                        </m:ctrlPr>
                      </m:sSubPr>
                      <m:e>
                        <m:r>
                          <a:rPr lang="en-US" b="1" i="1"/>
                          <m:t>∆</m:t>
                        </m:r>
                      </m:e>
                      <m:sub>
                        <m:r>
                          <a:rPr lang="en-US" b="1" i="1"/>
                          <m:t>𝒙</m:t>
                        </m:r>
                      </m:sub>
                    </m:sSub>
                    <m:r>
                      <a:rPr lang="en-US" b="1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𝐷</m:t>
                        </m:r>
                      </m:num>
                      <m:den>
                        <m:r>
                          <a:rPr lang="en-US" i="1"/>
                          <m:t>𝑁</m:t>
                        </m:r>
                      </m:den>
                    </m:f>
                  </m:oMath>
                </a14:m>
                <a:r>
                  <a:rPr lang="en-US" dirty="0" smtClean="0"/>
                  <a:t> is the size of a discrete step and N the total amount of steps we’re taking.</a:t>
                </a:r>
              </a:p>
              <a:p>
                <a:r>
                  <a:rPr lang="fr-FR" dirty="0" err="1" smtClean="0"/>
                  <a:t>Basically</a:t>
                </a:r>
                <a:r>
                  <a:rPr lang="fr-FR" dirty="0" smtClean="0"/>
                  <a:t>, the </a:t>
                </a:r>
                <a:r>
                  <a:rPr lang="fr-FR" dirty="0" err="1" smtClean="0"/>
                  <a:t>algorithm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sz="1600" dirty="0">
                    <a:solidFill>
                      <a:srgbClr val="FF0000"/>
                    </a:solidFill>
                  </a:rPr>
                  <a:t>Compute incoming light arriving at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∆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from the Sun and ambient 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environment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fr-FR" sz="1600" dirty="0"/>
                  <a:t>Scatter </a:t>
                </a:r>
                <a:r>
                  <a:rPr lang="fr-FR" sz="1600" dirty="0" err="1"/>
                  <a:t>it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using</a:t>
                </a:r>
                <a:r>
                  <a:rPr lang="fr-FR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𝑥</m:t>
                        </m:r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/>
                              </a:rPr>
                              <m:t> ∆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</m:e>
                    </m:d>
                  </m:oMath>
                </a14:m>
                <a:endParaRPr lang="fr-FR" sz="1600" b="1" dirty="0" smtClean="0"/>
              </a:p>
              <a:p>
                <a:pPr lvl="1">
                  <a:buFont typeface="Wingdings" pitchFamily="2" charset="2"/>
                  <a:buChar char="q"/>
                </a:pPr>
                <a:r>
                  <a:rPr lang="en-US" sz="1700" dirty="0">
                    <a:solidFill>
                      <a:schemeClr val="accent3">
                        <a:lumMod val="50000"/>
                      </a:schemeClr>
                    </a:solidFill>
                  </a:rPr>
                  <a:t>Let the viewer perceive only a small part of that light because of extinction </a:t>
                </a:r>
                <a:r>
                  <a:rPr lang="en-US" sz="17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between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1700" dirty="0">
                    <a:solidFill>
                      <a:schemeClr val="accent3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/>
                      </a:rPr>
                      <m:t>𝑥</m:t>
                    </m:r>
                    <m:r>
                      <a:rPr lang="en-US" sz="18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/>
                      </a:rPr>
                      <m:t>+</m:t>
                    </m:r>
                    <m:r>
                      <a:rPr lang="en-US" sz="18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/>
                      </a:rPr>
                      <m:t>𝑖</m:t>
                    </m:r>
                    <m:sSub>
                      <m:sSubPr>
                        <m:ctrlPr>
                          <a:rPr lang="en-US" sz="18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/>
                          </a:rPr>
                          <m:t> ∆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/>
                          </a:rPr>
                          <m:t>𝒙</m:t>
                        </m:r>
                      </m:sub>
                    </m:sSub>
                  </m:oMath>
                </a14:m>
                <a:endParaRPr lang="en-US" sz="1700" dirty="0" smtClean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q"/>
                </a:pPr>
                <a:r>
                  <a:rPr lang="fr-FR" sz="1500" dirty="0" err="1" smtClean="0"/>
                  <a:t>Repeat</a:t>
                </a:r>
                <a:r>
                  <a:rPr lang="fr-FR" sz="1500" dirty="0" smtClean="0"/>
                  <a:t> N times 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fr-FR" sz="1500" dirty="0" smtClean="0"/>
                  <a:t>Compose </a:t>
                </a:r>
                <a:r>
                  <a:rPr lang="fr-FR" sz="1500" dirty="0" err="1" smtClean="0"/>
                  <a:t>result</a:t>
                </a:r>
                <a:r>
                  <a:rPr lang="fr-FR" sz="1500" dirty="0" smtClean="0"/>
                  <a:t> </a:t>
                </a:r>
                <a:r>
                  <a:rPr lang="fr-FR" sz="1500" dirty="0" err="1" smtClean="0"/>
                  <a:t>with</a:t>
                </a:r>
                <a:r>
                  <a:rPr lang="fr-FR" sz="1500" dirty="0" smtClean="0"/>
                  <a:t> background </a:t>
                </a:r>
                <a:r>
                  <a:rPr lang="fr-FR" sz="1500" dirty="0" err="1" smtClean="0"/>
                  <a:t>using</a:t>
                </a:r>
                <a:r>
                  <a:rPr lang="fr-FR" sz="1500" dirty="0" smtClean="0"/>
                  <a:t> </a:t>
                </a:r>
                <a:r>
                  <a:rPr lang="fr-FR" sz="1500" dirty="0" err="1" smtClean="0"/>
                  <a:t>pre-multiplied</a:t>
                </a:r>
                <a:r>
                  <a:rPr lang="fr-FR" sz="1500" dirty="0" smtClean="0"/>
                  <a:t/>
                </a:r>
                <a:br>
                  <a:rPr lang="fr-FR" sz="1500" dirty="0" smtClean="0"/>
                </a:br>
                <a:r>
                  <a:rPr lang="fr-FR" sz="1500" dirty="0" smtClean="0"/>
                  <a:t>alpha </a:t>
                </a:r>
                <a:r>
                  <a:rPr lang="fr-FR" sz="1500" dirty="0" err="1" smtClean="0"/>
                  <a:t>blend</a:t>
                </a:r>
                <a:r>
                  <a:rPr lang="fr-FR" sz="1500" dirty="0" smtClean="0"/>
                  <a:t> mode:</a:t>
                </a:r>
                <a:br>
                  <a:rPr lang="fr-FR" sz="1500" dirty="0" smtClean="0"/>
                </a:br>
                <a:r>
                  <a:rPr lang="fr-FR" sz="1500" dirty="0" smtClean="0"/>
                  <a:t>		</a:t>
                </a:r>
                <a:r>
                  <a:rPr lang="fr-FR" sz="1800" dirty="0" smtClean="0"/>
                  <a:t>Dst’ = Dst * </a:t>
                </a:r>
                <a:r>
                  <a:rPr lang="fr-FR" sz="18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Ex</a:t>
                </a:r>
                <a:r>
                  <a:rPr lang="fr-FR" sz="1800" dirty="0" smtClean="0"/>
                  <a:t> + </a:t>
                </a:r>
                <a:r>
                  <a:rPr lang="fr-FR" sz="18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L</a:t>
                </a:r>
                <a:endParaRPr lang="en-US" sz="18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301943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2897043"/>
                <a:ext cx="7408333" cy="3826972"/>
              </a:xfrm>
              <a:blipFill rotWithShape="1">
                <a:blip r:embed="rId4"/>
                <a:stretch>
                  <a:fillRect l="-1317" t="-159" b="-5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Discrete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r>
              <a:rPr lang="fr-FR" dirty="0" smtClean="0"/>
              <a:t> Equation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81000" y="1447800"/>
                <a:ext cx="8534400" cy="1449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m:t>𝝎</m:t>
                          </m:r>
                        </m:e>
                      </m:d>
                      <m:r>
                        <a:rPr lang="en-US" i="1"/>
                        <m:t>≈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𝑖</m:t>
                          </m:r>
                          <m:r>
                            <a:rPr lang="en-US" i="1"/>
                            <m:t>=1</m:t>
                          </m:r>
                        </m:sub>
                        <m:sup>
                          <m:r>
                            <a:rPr lang="en-US" i="1"/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𝐸𝑥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𝜎</m:t>
                              </m:r>
                            </m:e>
                            <m:sub>
                              <m:r>
                                <a:rPr lang="en-US" i="1"/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𝑥</m:t>
                              </m:r>
                              <m:r>
                                <a:rPr lang="en-US" i="1"/>
                                <m:t>+</m:t>
                              </m:r>
                              <m:r>
                                <a:rPr lang="en-US" i="1"/>
                                <m:t>𝑖</m:t>
                              </m:r>
                              <m:sSub>
                                <m:sSubPr>
                                  <m:ctrlPr>
                                    <a:rPr lang="en-US" b="1" i="1"/>
                                  </m:ctrlPr>
                                </m:sSubPr>
                                <m:e>
                                  <m:r>
                                    <a:rPr lang="en-US" b="1" i="1"/>
                                    <m:t> ∆</m:t>
                                  </m:r>
                                </m:e>
                                <m:sub>
                                  <m:r>
                                    <a:rPr lang="en-US" b="1" i="1"/>
                                    <m:t>𝒙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/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𝑠𝑢𝑛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</a:rPr>
                                    <m:t>𝝎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</a:rPr>
                                        <m:t>𝒔𝒖𝒏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𝑠𝑢𝑛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</a:rPr>
                                        <m:t> ∆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</a:rPr>
                                        <m:t>𝒔𝒖𝒏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𝑎𝑚𝑏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</a:rPr>
                                    <m:t>𝑎𝑚𝑏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/>
                            <m:t> </m:t>
                          </m:r>
                          <m:sSub>
                            <m:sSubPr>
                              <m:ctrlPr>
                                <a:rPr lang="en-US" b="1" i="1"/>
                              </m:ctrlPr>
                            </m:sSubPr>
                            <m:e>
                              <m:r>
                                <a:rPr lang="en-US" b="1" i="1"/>
                                <m:t>∆</m:t>
                              </m:r>
                            </m:e>
                            <m:sub>
                              <m:r>
                                <a:rPr lang="en-US" b="1" i="1"/>
                                <m:t>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𝐸𝑥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𝐸𝑥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</a:rPr>
                                    <m:t> ∆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</a:rPr>
                                    <m:t>𝒙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</a:rPr>
                                <m:t>𝒙</m:t>
                              </m:r>
                            </m:sub>
                          </m:sSub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𝐸𝑥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534400" cy="1449243"/>
              </a:xfrm>
              <a:prstGeom prst="rect">
                <a:avLst/>
              </a:prstGeom>
              <a:blipFill rotWithShape="1">
                <a:blip r:embed="rId5"/>
                <a:stretch>
                  <a:fillRect b="-5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56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951503"/>
            <a:ext cx="7408333" cy="4648200"/>
          </a:xfrm>
        </p:spPr>
        <p:txBody>
          <a:bodyPr>
            <a:normAutofit/>
          </a:bodyPr>
          <a:lstStyle/>
          <a:p>
            <a:r>
              <a:rPr lang="fr-FR" u="sng" dirty="0" smtClean="0"/>
              <a:t>To </a:t>
            </a:r>
            <a:r>
              <a:rPr lang="fr-FR" u="sng" dirty="0" err="1" smtClean="0"/>
              <a:t>properly</a:t>
            </a:r>
            <a:r>
              <a:rPr lang="fr-FR" u="sng" dirty="0" smtClean="0"/>
              <a:t> </a:t>
            </a:r>
            <a:r>
              <a:rPr lang="fr-FR" u="sng" dirty="0" err="1" smtClean="0"/>
              <a:t>compute</a:t>
            </a:r>
            <a:r>
              <a:rPr lang="fr-FR" u="sng" dirty="0" smtClean="0"/>
              <a:t> the </a:t>
            </a:r>
            <a:r>
              <a:rPr lang="fr-FR" u="sng" dirty="0" err="1" smtClean="0"/>
              <a:t>previous</a:t>
            </a:r>
            <a:r>
              <a:rPr lang="fr-FR" u="sng" dirty="0" smtClean="0"/>
              <a:t> </a:t>
            </a:r>
            <a:r>
              <a:rPr lang="fr-FR" u="sng" dirty="0" err="1" smtClean="0"/>
              <a:t>equation</a:t>
            </a:r>
            <a:r>
              <a:rPr lang="fr-FR" u="sng" dirty="0" smtClean="0"/>
              <a:t>, </a:t>
            </a:r>
            <a:r>
              <a:rPr lang="fr-FR" u="sng" dirty="0" err="1" smtClean="0"/>
              <a:t>we</a:t>
            </a:r>
            <a:r>
              <a:rPr lang="fr-FR" u="sng" dirty="0" smtClean="0"/>
              <a:t> </a:t>
            </a:r>
            <a:r>
              <a:rPr lang="fr-FR" u="sng" dirty="0" err="1" smtClean="0"/>
              <a:t>need</a:t>
            </a:r>
            <a:r>
              <a:rPr lang="fr-FR" u="sng" dirty="0" smtClean="0"/>
              <a:t>:</a:t>
            </a:r>
          </a:p>
          <a:p>
            <a:endParaRPr lang="fr-FR" dirty="0" smtClean="0"/>
          </a:p>
          <a:p>
            <a:pPr lvl="1"/>
            <a:r>
              <a:rPr lang="fr-FR" dirty="0" smtClean="0"/>
              <a:t>The </a:t>
            </a:r>
            <a:r>
              <a:rPr lang="fr-FR" dirty="0" err="1" smtClean="0"/>
              <a:t>density</a:t>
            </a:r>
            <a:r>
              <a:rPr lang="fr-FR" dirty="0" smtClean="0"/>
              <a:t> of the medium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given</a:t>
            </a:r>
            <a:r>
              <a:rPr lang="fr-FR" dirty="0" smtClean="0"/>
              <a:t> 3D position</a:t>
            </a:r>
          </a:p>
          <a:p>
            <a:pPr lvl="2">
              <a:buFont typeface="Wingdings" pitchFamily="2" charset="2"/>
              <a:buChar char="q"/>
            </a:pPr>
            <a:r>
              <a:rPr lang="fr-FR" dirty="0" smtClean="0"/>
              <a:t> 3D Noise Evaluation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fractional</a:t>
            </a:r>
            <a:r>
              <a:rPr lang="fr-FR" dirty="0" smtClean="0"/>
              <a:t> </a:t>
            </a:r>
            <a:r>
              <a:rPr lang="fr-FR" dirty="0" err="1" smtClean="0"/>
              <a:t>brownian</a:t>
            </a:r>
            <a:r>
              <a:rPr lang="fr-FR" dirty="0" smtClean="0"/>
              <a:t> motion</a:t>
            </a:r>
          </a:p>
          <a:p>
            <a:pPr lvl="2">
              <a:buFont typeface="Wingdings" pitchFamily="2" charset="2"/>
              <a:buChar char="Ø"/>
            </a:pPr>
            <a:endParaRPr lang="fr-FR" dirty="0" smtClean="0"/>
          </a:p>
          <a:p>
            <a:pPr lvl="2">
              <a:buFont typeface="Wingdings" pitchFamily="2" charset="2"/>
              <a:buChar char="Ø"/>
            </a:pPr>
            <a:endParaRPr lang="fr-FR" dirty="0" smtClean="0"/>
          </a:p>
          <a:p>
            <a:pPr lvl="1"/>
            <a:r>
              <a:rPr lang="fr-FR" dirty="0" smtClean="0"/>
              <a:t>The direct Sun light </a:t>
            </a:r>
            <a:r>
              <a:rPr lang="fr-FR" dirty="0" err="1" smtClean="0"/>
              <a:t>reaching</a:t>
            </a:r>
            <a:r>
              <a:rPr lang="fr-FR" dirty="0" smtClean="0"/>
              <a:t> the 3D position</a:t>
            </a:r>
          </a:p>
          <a:p>
            <a:pPr lvl="2">
              <a:buFont typeface="Wingdings" pitchFamily="2" charset="2"/>
              <a:buChar char="q"/>
            </a:pPr>
            <a:r>
              <a:rPr lang="fr-FR" dirty="0" smtClean="0"/>
              <a:t> </a:t>
            </a:r>
            <a:r>
              <a:rPr lang="fr-FR" dirty="0" err="1" smtClean="0"/>
              <a:t>Volumetric</a:t>
            </a:r>
            <a:r>
              <a:rPr lang="fr-FR" dirty="0" smtClean="0"/>
              <a:t> Shadow </a:t>
            </a:r>
            <a:r>
              <a:rPr lang="fr-FR" dirty="0" err="1" smtClean="0"/>
              <a:t>Mapping</a:t>
            </a:r>
            <a:r>
              <a:rPr lang="fr-FR" dirty="0" smtClean="0"/>
              <a:t> (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shadow</a:t>
            </a:r>
            <a:r>
              <a:rPr lang="fr-FR" dirty="0" smtClean="0"/>
              <a:t> </a:t>
            </a:r>
            <a:r>
              <a:rPr lang="fr-FR" dirty="0" err="1" smtClean="0"/>
              <a:t>maps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transmittance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maps</a:t>
            </a:r>
            <a:r>
              <a:rPr lang="fr-FR" dirty="0" smtClean="0"/>
              <a:t>, etc.)</a:t>
            </a:r>
          </a:p>
          <a:p>
            <a:pPr lvl="2">
              <a:buFont typeface="Wingdings" pitchFamily="2" charset="2"/>
              <a:buChar char="Ø"/>
            </a:pPr>
            <a:endParaRPr lang="fr-FR" dirty="0" smtClean="0"/>
          </a:p>
          <a:p>
            <a:pPr lvl="1"/>
            <a:r>
              <a:rPr lang="fr-FR" dirty="0" smtClean="0"/>
              <a:t>A </a:t>
            </a:r>
            <a:r>
              <a:rPr lang="fr-FR" dirty="0" err="1" smtClean="0"/>
              <a:t>way</a:t>
            </a:r>
            <a:r>
              <a:rPr lang="fr-FR" dirty="0" smtClean="0"/>
              <a:t> to </a:t>
            </a:r>
            <a:r>
              <a:rPr lang="fr-FR" dirty="0" err="1" smtClean="0"/>
              <a:t>approximate</a:t>
            </a:r>
            <a:r>
              <a:rPr lang="fr-FR" dirty="0" smtClean="0"/>
              <a:t> the </a:t>
            </a:r>
            <a:r>
              <a:rPr lang="fr-FR" dirty="0" err="1" smtClean="0"/>
              <a:t>ambient</a:t>
            </a:r>
            <a:r>
              <a:rPr lang="fr-FR" dirty="0" smtClean="0"/>
              <a:t> </a:t>
            </a:r>
            <a:r>
              <a:rPr lang="fr-FR" dirty="0" err="1" smtClean="0"/>
              <a:t>term</a:t>
            </a:r>
            <a:endParaRPr lang="fr-FR" dirty="0" smtClean="0"/>
          </a:p>
          <a:p>
            <a:pPr lvl="2">
              <a:buFont typeface="Wingdings" pitchFamily="2" charset="2"/>
              <a:buChar char="q"/>
            </a:pPr>
            <a:r>
              <a:rPr lang="fr-FR" dirty="0" smtClean="0"/>
              <a:t> Cheap hack, but efficient!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Shader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endParaRPr lang="en-US" dirty="0"/>
          </a:p>
        </p:txBody>
      </p:sp>
      <p:pic>
        <p:nvPicPr>
          <p:cNvPr id="3074" name="Picture 2" descr="http://www-graphics.stanford.edu/papers/deepshadows/fig10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53" y="3924700"/>
            <a:ext cx="1264625" cy="130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26" y="5410200"/>
            <a:ext cx="2435484" cy="1217577"/>
          </a:xfrm>
          <a:prstGeom prst="rect">
            <a:avLst/>
          </a:prstGeom>
        </p:spPr>
      </p:pic>
      <p:pic>
        <p:nvPicPr>
          <p:cNvPr id="3076" name="Picture 4" descr="http://paulbourke.net/texture_colour/perlin/3d_0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53" y="2636431"/>
            <a:ext cx="1264625" cy="114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uaj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1524000"/>
            <a:ext cx="8670118" cy="4876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9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347</TotalTime>
  <Words>1336</Words>
  <Application>Microsoft Office PowerPoint</Application>
  <PresentationFormat>On-screen Show (4:3)</PresentationFormat>
  <Paragraphs>127</Paragraphs>
  <Slides>10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Waveform</vt:lpstr>
      <vt:lpstr>Real-Time Volumetric Rendering</vt:lpstr>
      <vt:lpstr>Participating Medium</vt:lpstr>
      <vt:lpstr>Absorption &amp; Scattering</vt:lpstr>
      <vt:lpstr>Beer-Lambert Law</vt:lpstr>
      <vt:lpstr>Phase Functions</vt:lpstr>
      <vt:lpstr>Complete Equation</vt:lpstr>
      <vt:lpstr>Discrete Simplified Equation</vt:lpstr>
      <vt:lpstr>Shader Requirements</vt:lpstr>
      <vt:lpstr>Video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Volumetric Rendering</dc:title>
  <dc:creator>Patapom</dc:creator>
  <cp:lastModifiedBy>Patapom</cp:lastModifiedBy>
  <cp:revision>104</cp:revision>
  <dcterms:created xsi:type="dcterms:W3CDTF">2006-08-16T00:00:00Z</dcterms:created>
  <dcterms:modified xsi:type="dcterms:W3CDTF">2013-03-28T17:05:21Z</dcterms:modified>
</cp:coreProperties>
</file>